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25"/>
  </p:notesMasterIdLst>
  <p:sldIdLst>
    <p:sldId id="399" r:id="rId3"/>
    <p:sldId id="456" r:id="rId4"/>
    <p:sldId id="452" r:id="rId5"/>
    <p:sldId id="450" r:id="rId6"/>
    <p:sldId id="453" r:id="rId7"/>
    <p:sldId id="445" r:id="rId8"/>
    <p:sldId id="449" r:id="rId9"/>
    <p:sldId id="459" r:id="rId10"/>
    <p:sldId id="451" r:id="rId11"/>
    <p:sldId id="460" r:id="rId12"/>
    <p:sldId id="461" r:id="rId13"/>
    <p:sldId id="432" r:id="rId14"/>
    <p:sldId id="443" r:id="rId15"/>
    <p:sldId id="442" r:id="rId16"/>
    <p:sldId id="440" r:id="rId17"/>
    <p:sldId id="455" r:id="rId18"/>
    <p:sldId id="435" r:id="rId19"/>
    <p:sldId id="438" r:id="rId20"/>
    <p:sldId id="439" r:id="rId21"/>
    <p:sldId id="458" r:id="rId22"/>
    <p:sldId id="462" r:id="rId23"/>
    <p:sldId id="406" r:id="rId24"/>
  </p:sldIdLst>
  <p:sldSz cx="9144000" cy="6858000" type="screen4x3"/>
  <p:notesSz cx="6735763" cy="9869488"/>
  <p:defaultTextStyle>
    <a:defPPr>
      <a:defRPr lang="en-US"/>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CA5E78"/>
    <a:srgbClr val="AB3769"/>
    <a:srgbClr val="99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67606" autoAdjust="0"/>
  </p:normalViewPr>
  <p:slideViewPr>
    <p:cSldViewPr>
      <p:cViewPr>
        <p:scale>
          <a:sx n="75" d="100"/>
          <a:sy n="75" d="100"/>
        </p:scale>
        <p:origin x="-89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2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11"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F40A22A-0917-4444-AD2B-07B78C28BB9D}"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r>
              <a:rPr lang="en-GB" dirty="0" smtClean="0"/>
              <a:t>Introduce myself,</a:t>
            </a:r>
          </a:p>
          <a:p>
            <a:r>
              <a:rPr lang="en-GB" dirty="0" smtClean="0"/>
              <a:t>Work</a:t>
            </a:r>
            <a:r>
              <a:rPr lang="en-GB" baseline="0" dirty="0" smtClean="0"/>
              <a:t> for Natural England and Countryside Agency (8 years)</a:t>
            </a:r>
          </a:p>
          <a:p>
            <a:r>
              <a:rPr lang="en-GB" baseline="0" dirty="0" smtClean="0"/>
              <a:t>Led on ...previously worked on RDPE, Coastal access, national trails, open access, ANGSt</a:t>
            </a:r>
          </a:p>
          <a:p>
            <a:r>
              <a:rPr lang="en-GB" baseline="0" dirty="0" smtClean="0"/>
              <a:t>Director for Wildlife and Countryside Link during last CAP negotiations – represented Links’ view to Ministers, MPs, civil servants (2 years)</a:t>
            </a:r>
          </a:p>
          <a:p>
            <a:r>
              <a:rPr lang="en-GB" baseline="0" dirty="0" smtClean="0"/>
              <a:t>Senior Lecturer in Rural Policy – with particular specialism on CAP and countryside recreation and access (approximately 11 years)</a:t>
            </a:r>
          </a:p>
          <a:p>
            <a:endParaRPr lang="en-GB" dirty="0" smtClean="0"/>
          </a:p>
        </p:txBody>
      </p:sp>
      <p:sp>
        <p:nvSpPr>
          <p:cNvPr id="4" name="Slide Number Placeholder 3"/>
          <p:cNvSpPr>
            <a:spLocks noGrp="1"/>
          </p:cNvSpPr>
          <p:nvPr>
            <p:ph type="sldNum" sz="quarter" idx="5"/>
          </p:nvPr>
        </p:nvSpPr>
        <p:spPr/>
        <p:txBody>
          <a:bodyPr/>
          <a:lstStyle/>
          <a:p>
            <a:pPr>
              <a:defRPr/>
            </a:pPr>
            <a:fld id="{C9EED82B-6DC4-4A93-95D4-FED890575BC9}"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Note: EU EAFRD funds do not have to be given to farmers/landowners. The draft</a:t>
            </a:r>
            <a:r>
              <a:rPr lang="en-GB" baseline="0" dirty="0" smtClean="0"/>
              <a:t> regulation is very clear on this. Funds can be given to others.</a:t>
            </a:r>
          </a:p>
          <a:p>
            <a:r>
              <a:rPr lang="en-GB" baseline="0" dirty="0" smtClean="0"/>
              <a:t>Funds can be spent on PROW, just not on statutory duties: funds can be used to install new bridleway gates, improve the surface. It can also be given to do promotion</a:t>
            </a:r>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Barriers to VPB schemes are:</a:t>
            </a:r>
            <a:r>
              <a:rPr lang="en-GB" baseline="0" dirty="0" smtClean="0"/>
              <a:t> high set up costs – </a:t>
            </a:r>
            <a:r>
              <a:rPr lang="en-GB" baseline="0" dirty="0" err="1" smtClean="0"/>
              <a:t>particulary</a:t>
            </a:r>
            <a:r>
              <a:rPr lang="en-GB" baseline="0" dirty="0" smtClean="0"/>
              <a:t> IT</a:t>
            </a:r>
          </a:p>
          <a:p>
            <a:r>
              <a:rPr lang="en-GB" baseline="0" dirty="0" smtClean="0"/>
              <a:t>But what do visitors want their money to be spent on – 2 main things – paying for paths and planting trees</a:t>
            </a:r>
          </a:p>
          <a:p>
            <a:r>
              <a:rPr lang="en-GB" baseline="0" dirty="0" smtClean="0"/>
              <a:t>Could EU funds be used to set up visitor payback schemes – could one national co-ordinator put </a:t>
            </a:r>
            <a:r>
              <a:rPr lang="en-GB" baseline="0" dirty="0" err="1" smtClean="0"/>
              <a:t>toegether</a:t>
            </a:r>
            <a:r>
              <a:rPr lang="en-GB" baseline="0" dirty="0" smtClean="0"/>
              <a:t> the software to support many local schemes?</a:t>
            </a:r>
          </a:p>
          <a:p>
            <a:endParaRPr lang="en-GB" baseline="0" dirty="0" smtClean="0"/>
          </a:p>
          <a:p>
            <a:r>
              <a:rPr lang="en-GB" baseline="0" dirty="0" smtClean="0"/>
              <a:t>Crowd funding for particular projects or parts of projects? </a:t>
            </a:r>
            <a:r>
              <a:rPr lang="en-GB" baseline="0" dirty="0" err="1" smtClean="0"/>
              <a:t>Spacehive</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21</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endParaRPr lang="en-GB" dirty="0" smtClean="0"/>
          </a:p>
        </p:txBody>
      </p:sp>
      <p:sp>
        <p:nvSpPr>
          <p:cNvPr id="4" name="Slide Number Placeholder 3"/>
          <p:cNvSpPr>
            <a:spLocks noGrp="1"/>
          </p:cNvSpPr>
          <p:nvPr>
            <p:ph type="sldNum" sz="quarter" idx="5"/>
          </p:nvPr>
        </p:nvSpPr>
        <p:spPr/>
        <p:txBody>
          <a:bodyPr/>
          <a:lstStyle/>
          <a:p>
            <a:pPr>
              <a:defRPr/>
            </a:pPr>
            <a:fld id="{3213D319-6698-48ED-A98D-CD01F0696A8D}"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Bull </a:t>
            </a:r>
            <a:r>
              <a:rPr lang="en-GB" dirty="0" smtClean="0"/>
              <a:t>– Ambridge</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LEPs - 39 – some overlap</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LEPs are partnerships</a:t>
            </a:r>
            <a:r>
              <a:rPr lang="en-GB" baseline="0" dirty="0" smtClean="0"/>
              <a:t> between local government and local authorities, </a:t>
            </a:r>
            <a:r>
              <a:rPr lang="en-GB" dirty="0" smtClean="0"/>
              <a:t>The Govt has written to the Chairs of the LEPs outlining the next steps in the evolution of the nationally allocated EU programmes 2014-20 ("the Structural Funds"). This INCLUDES a recommendation to connect with LNPs re: the design and delivery of </a:t>
            </a:r>
            <a:r>
              <a:rPr lang="en-GB" dirty="0" err="1" smtClean="0"/>
              <a:t>prioriites</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£40 million per constituency</a:t>
            </a:r>
          </a:p>
          <a:p>
            <a:endParaRPr lang="en-GB" dirty="0" smtClean="0"/>
          </a:p>
          <a:p>
            <a:r>
              <a:rPr lang="en-GB" dirty="0" smtClean="0"/>
              <a:t>£225 million per county/unitary/metropolitan borough</a:t>
            </a:r>
          </a:p>
          <a:p>
            <a:endParaRPr lang="en-GB" dirty="0" smtClean="0"/>
          </a:p>
          <a:p>
            <a:pPr algn="l">
              <a:buNone/>
            </a:pPr>
            <a:r>
              <a:rPr lang="en-GB" dirty="0" smtClean="0"/>
              <a:t>MENE 2011/12</a:t>
            </a:r>
          </a:p>
          <a:p>
            <a:r>
              <a:rPr lang="en-GB" dirty="0" smtClean="0"/>
              <a:t>What is in it for LEPs?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the significance of engaging and involving young people in experiences of the natural environment – visits involving children are twice as likely to involve expenditure and currently make up around 35% of the visits which contribute £6.7bn to the economy annually</a:t>
            </a:r>
          </a:p>
          <a:p>
            <a:r>
              <a:rPr lang="en-GB" sz="1200" dirty="0" smtClean="0"/>
              <a:t>Monitor of Engagement with the Natural Environment (MENE) - 2.49 billion visits to natural environment during 2010/11 </a:t>
            </a:r>
          </a:p>
          <a:p>
            <a:pPr>
              <a:buFontTx/>
              <a:buNone/>
            </a:pPr>
            <a:r>
              <a:rPr lang="en-GB" sz="1200" dirty="0" smtClean="0"/>
              <a:t>	- visitors spending just over £20 billion </a:t>
            </a:r>
          </a:p>
          <a:p>
            <a:r>
              <a:rPr lang="en-GB" sz="1200" dirty="0" smtClean="0"/>
              <a:t>National Trails - South West Coast Path </a:t>
            </a:r>
          </a:p>
          <a:p>
            <a:pPr>
              <a:buFontTx/>
              <a:buNone/>
            </a:pPr>
            <a:r>
              <a:rPr lang="en-GB" sz="1200" dirty="0" smtClean="0"/>
              <a:t>	- £300 million a year for region, supporting over 7,500 jobs</a:t>
            </a:r>
          </a:p>
          <a:p>
            <a:r>
              <a:rPr lang="en-GB" sz="1200" dirty="0" smtClean="0"/>
              <a:t>National Equestrian Survey (2005-6) </a:t>
            </a:r>
          </a:p>
          <a:p>
            <a:pPr>
              <a:buFontTx/>
              <a:buNone/>
            </a:pPr>
            <a:r>
              <a:rPr lang="en-GB" sz="1200" dirty="0" smtClean="0"/>
              <a:t>	- 4.3 million had ridden in the past 12 months, 7,500 jobs</a:t>
            </a:r>
          </a:p>
          <a:p>
            <a:r>
              <a:rPr lang="en-GB" sz="1200" dirty="0" smtClean="0"/>
              <a:t>GB Tourism Survey 2011 </a:t>
            </a:r>
          </a:p>
          <a:p>
            <a:pPr>
              <a:buFontTx/>
              <a:buNone/>
            </a:pPr>
            <a:r>
              <a:rPr lang="en-GB" sz="1200" dirty="0" smtClean="0"/>
              <a:t>	- trips to the countryside, totalling 60.41 million nights and a spend of £2.9 billion</a:t>
            </a:r>
          </a:p>
          <a:p>
            <a:r>
              <a:rPr lang="en-GB" sz="1200" dirty="0" smtClean="0"/>
              <a:t>International </a:t>
            </a:r>
            <a:r>
              <a:rPr lang="en-GB" dirty="0" smtClean="0"/>
              <a:t>Passenger Survey ONS </a:t>
            </a:r>
          </a:p>
          <a:p>
            <a:pPr>
              <a:buFontTx/>
              <a:buNone/>
            </a:pPr>
            <a:r>
              <a:rPr lang="en-GB" dirty="0" smtClean="0"/>
              <a:t>	</a:t>
            </a:r>
            <a:r>
              <a:rPr lang="en-GB" sz="1200" dirty="0" smtClean="0"/>
              <a:t>- £1.87 billion overseas expenditure from people enjoying the countryside and coast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smtClean="0"/>
          </a:p>
          <a:p>
            <a:endParaRPr lang="en-GB" dirty="0" smtClean="0"/>
          </a:p>
          <a:p>
            <a:pPr algn="l">
              <a:buNone/>
            </a:pPr>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Wensum Way itself will stretch from the </a:t>
            </a:r>
            <a:r>
              <a:rPr lang="en-GB" dirty="0" err="1" smtClean="0"/>
              <a:t>Gressenhall</a:t>
            </a:r>
            <a:r>
              <a:rPr lang="en-GB" dirty="0" smtClean="0"/>
              <a:t> Farm and Workhouse museum to </a:t>
            </a:r>
            <a:r>
              <a:rPr lang="en-GB" dirty="0" err="1" smtClean="0"/>
              <a:t>Lenwade</a:t>
            </a:r>
            <a:r>
              <a:rPr lang="en-GB" dirty="0" smtClean="0"/>
              <a:t>, and will include a link to the market town of </a:t>
            </a:r>
            <a:r>
              <a:rPr lang="en-GB" dirty="0" err="1" smtClean="0"/>
              <a:t>Dereham</a:t>
            </a:r>
            <a:r>
              <a:rPr lang="en-GB" dirty="0" smtClean="0"/>
              <a:t>.</a:t>
            </a:r>
          </a:p>
          <a:p>
            <a:r>
              <a:rPr lang="en-GB" dirty="0" smtClean="0"/>
              <a:t>Norfolk County Council is spending about £40,000 to upgrade the route’s surfacing, gates and signposting to the required standards – and estimates that the investment will be repaid with increased customer footfall worth £100,000 a year to local businesses.</a:t>
            </a:r>
          </a:p>
          <a:p>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Simon King President of The Wildlife </a:t>
            </a:r>
            <a:r>
              <a:rPr lang="en-GB" dirty="0" smtClean="0"/>
              <a:t>Trusts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48 in England</a:t>
            </a:r>
          </a:p>
          <a:p>
            <a:r>
              <a:rPr lang="en-GB" dirty="0" smtClean="0"/>
              <a:t>LEPS have been told to talk to LNPs – so LNPs will</a:t>
            </a:r>
            <a:r>
              <a:rPr lang="en-GB" baseline="0" dirty="0" smtClean="0"/>
              <a:t> influence (in some places) the shape of economic growth, and the allocation of funds.</a:t>
            </a:r>
          </a:p>
          <a:p>
            <a:r>
              <a:rPr lang="en-GB" sz="1200" kern="1200" dirty="0" smtClean="0">
                <a:solidFill>
                  <a:schemeClr val="tx1"/>
                </a:solidFill>
                <a:latin typeface="Arial" charset="0"/>
                <a:ea typeface="+mn-ea"/>
                <a:cs typeface="+mn-cs"/>
              </a:rPr>
              <a:t>LNPs are expected to promote cooperation between local authorities, Local Economic Partnerships, and Health and Wellbeing Boards. </a:t>
            </a:r>
          </a:p>
          <a:p>
            <a:r>
              <a:rPr lang="en-GB" sz="1200" kern="1200" dirty="0" smtClean="0">
                <a:solidFill>
                  <a:schemeClr val="tx1"/>
                </a:solidFill>
                <a:latin typeface="Arial" charset="0"/>
                <a:ea typeface="+mn-ea"/>
                <a:cs typeface="+mn-cs"/>
              </a:rPr>
              <a:t>LNPs have been empowered to identify further locally-determined Nature Improvement Areas against defined criteria, and local authorities have a Duty to Cooperate with LNPs on statutory plans under the Localism Act. </a:t>
            </a:r>
          </a:p>
          <a:p>
            <a:r>
              <a:rPr lang="en-GB" sz="1200" kern="1200" dirty="0" smtClean="0">
                <a:solidFill>
                  <a:schemeClr val="tx1"/>
                </a:solidFill>
                <a:latin typeface="Arial" charset="0"/>
                <a:ea typeface="+mn-ea"/>
                <a:cs typeface="+mn-cs"/>
              </a:rPr>
              <a:t>Progress of developing LNPs has been variable. The Wild Anglia LNP has developed close links with the Local Enterprise Partnership, resulting in the LEP’s Pathfinder for the Green Economy placing a strong emphasis on the value of the natural environment</a:t>
            </a:r>
          </a:p>
          <a:p>
            <a:r>
              <a:rPr lang="en-GB" sz="1200" kern="1200" dirty="0" smtClean="0">
                <a:solidFill>
                  <a:schemeClr val="tx1"/>
                </a:solidFill>
                <a:latin typeface="Arial" charset="0"/>
                <a:ea typeface="+mn-ea"/>
                <a:cs typeface="+mn-cs"/>
              </a:rPr>
              <a:t>The more successful LNPs tend to exhibit some or all of the following characteristics: the level of energy and enthusiasm present at establishment, leadership to galvanise a vision, the availability of management/administration to support the partnership, and the existence of issues or causes around which the partnership can coalesce</a:t>
            </a:r>
          </a:p>
          <a:p>
            <a:r>
              <a:rPr lang="en-GB" sz="1200" kern="1200" dirty="0" smtClean="0">
                <a:solidFill>
                  <a:schemeClr val="tx1"/>
                </a:solidFill>
                <a:latin typeface="Arial" charset="0"/>
                <a:ea typeface="+mn-ea"/>
                <a:cs typeface="+mn-cs"/>
              </a:rPr>
              <a:t>LNPs have a potential role in deciding local priorities for EU funding. LEPs are being considered among options for distributing future EU structural funds, and strongly-established LNPs with good working relationships with their LEPs could ensure that environmental benefits were fully integrated into potential projects</a:t>
            </a:r>
          </a:p>
          <a:p>
            <a:r>
              <a:rPr lang="en-GB" sz="1200" kern="1200" dirty="0" smtClean="0">
                <a:solidFill>
                  <a:schemeClr val="tx1"/>
                </a:solidFill>
                <a:latin typeface="Arial" charset="0"/>
                <a:ea typeface="+mn-ea"/>
                <a:cs typeface="+mn-cs"/>
              </a:rPr>
              <a:t>A shared view of local environmental priorities supported by local communities has the potential to turn the theory of ecosystem services at a landscape scale into real delivery on the ground. </a:t>
            </a:r>
          </a:p>
          <a:p>
            <a:pPr lvl="0"/>
            <a:r>
              <a:rPr lang="en-GB" sz="1200" kern="1200" dirty="0" smtClean="0">
                <a:solidFill>
                  <a:schemeClr val="tx1"/>
                </a:solidFill>
                <a:latin typeface="Arial" charset="0"/>
                <a:ea typeface="+mn-ea"/>
                <a:cs typeface="+mn-cs"/>
              </a:rPr>
              <a:t>The duty under the Localism Act for planning authorities to cooperate with LNPs offers considerable opportunity to guide and influence local strategic planning.</a:t>
            </a:r>
          </a:p>
          <a:p>
            <a:pPr lvl="0"/>
            <a:r>
              <a:rPr lang="en-GB" sz="1200" kern="1200" dirty="0" smtClean="0">
                <a:solidFill>
                  <a:schemeClr val="tx1"/>
                </a:solidFill>
                <a:latin typeface="Arial" charset="0"/>
                <a:ea typeface="+mn-ea"/>
                <a:cs typeface="+mn-cs"/>
              </a:rPr>
              <a:t>Future targeting of </a:t>
            </a:r>
            <a:r>
              <a:rPr lang="en-GB" sz="1200" kern="1200" dirty="0" err="1" smtClean="0">
                <a:solidFill>
                  <a:schemeClr val="tx1"/>
                </a:solidFill>
                <a:latin typeface="Arial" charset="0"/>
                <a:ea typeface="+mn-ea"/>
                <a:cs typeface="+mn-cs"/>
              </a:rPr>
              <a:t>agri</a:t>
            </a:r>
            <a:r>
              <a:rPr lang="en-GB" sz="1200" kern="1200" dirty="0" smtClean="0">
                <a:solidFill>
                  <a:schemeClr val="tx1"/>
                </a:solidFill>
                <a:latin typeface="Arial" charset="0"/>
                <a:ea typeface="+mn-ea"/>
                <a:cs typeface="+mn-cs"/>
              </a:rPr>
              <a:t>-environment schemes could be steered or coordinated at a local level through LNPs. </a:t>
            </a:r>
          </a:p>
          <a:p>
            <a:pPr lvl="0"/>
            <a:r>
              <a:rPr lang="en-GB" sz="1200" kern="1200" dirty="0" smtClean="0">
                <a:solidFill>
                  <a:schemeClr val="tx1"/>
                </a:solidFill>
                <a:latin typeface="Arial" charset="0"/>
                <a:ea typeface="+mn-ea"/>
                <a:cs typeface="+mn-cs"/>
              </a:rPr>
              <a:t>Successful LNPs offer NE a ready-made mechanism for engaging across the full range of social, environmental and economic outcomes  at a local level</a:t>
            </a:r>
          </a:p>
          <a:p>
            <a:endParaRPr lang="en-GB" dirty="0" smtClean="0"/>
          </a:p>
          <a:p>
            <a:endParaRPr lang="en-GB" dirty="0" smtClean="0"/>
          </a:p>
          <a:p>
            <a:endParaRPr lang="en-GB" dirty="0" smtClean="0"/>
          </a:p>
          <a:p>
            <a:endParaRPr lang="en-GB"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endParaRPr lang="en-GB" sz="1200" kern="1200" dirty="0" smtClean="0">
              <a:solidFill>
                <a:schemeClr val="tx1"/>
              </a:solidFill>
              <a:latin typeface="Arial" charset="0"/>
              <a:ea typeface="+mn-ea"/>
              <a:cs typeface="+mn-cs"/>
            </a:endParaRPr>
          </a:p>
          <a:p>
            <a:endParaRPr lang="en-GB" dirty="0" smtClean="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MENE findings indicate that the more frequently people visit the natural environment, the more likely they are to appreciate it and to be concerned about environmental damage. Frequent visitors are also more likely to engage in pro-environmental behaviours such as recycling and preferring to buy seasonal and locally grown food.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But</a:t>
            </a:r>
          </a:p>
          <a:p>
            <a:r>
              <a:rPr lang="en-GB" sz="1200" kern="1200" dirty="0" smtClean="0">
                <a:solidFill>
                  <a:schemeClr val="tx1"/>
                </a:solidFill>
                <a:latin typeface="Arial" charset="0"/>
                <a:ea typeface="+mn-ea"/>
                <a:cs typeface="+mn-cs"/>
              </a:rPr>
              <a:t>Research commissioned by Natural England highlights the differences in patterns of outdoor play between different generations. It suggests that children now spend less time playing in natural places than they did in previous generations (England Marketing 2009). </a:t>
            </a:r>
          </a:p>
          <a:p>
            <a:endParaRPr lang="en-GB" sz="1200" kern="1200" dirty="0" smtClean="0">
              <a:solidFill>
                <a:schemeClr val="tx1"/>
              </a:solidFill>
              <a:latin typeface="Arial" charset="0"/>
              <a:ea typeface="+mn-ea"/>
              <a:cs typeface="+mn-cs"/>
            </a:endParaRPr>
          </a:p>
          <a:p>
            <a:r>
              <a:rPr lang="en-GB" sz="1200" kern="1200" dirty="0" smtClean="0">
                <a:solidFill>
                  <a:schemeClr val="tx1"/>
                </a:solidFill>
                <a:latin typeface="Arial" charset="0"/>
                <a:ea typeface="+mn-ea"/>
                <a:cs typeface="+mn-cs"/>
              </a:rPr>
              <a:t>Do we have a</a:t>
            </a:r>
            <a:r>
              <a:rPr lang="en-GB" sz="1200" kern="1200" baseline="0" dirty="0" smtClean="0">
                <a:solidFill>
                  <a:schemeClr val="tx1"/>
                </a:solidFill>
                <a:latin typeface="Arial" charset="0"/>
                <a:ea typeface="+mn-ea"/>
                <a:cs typeface="+mn-cs"/>
              </a:rPr>
              <a:t> crisis? And an opportunity?</a:t>
            </a:r>
            <a:endParaRPr lang="en-GB" sz="1200" kern="120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Dr George </a:t>
            </a:r>
            <a:r>
              <a:rPr lang="en-GB" dirty="0" smtClean="0"/>
              <a:t>Clooney</a:t>
            </a:r>
          </a:p>
          <a:p>
            <a:r>
              <a:rPr lang="en-GB" dirty="0" smtClean="0"/>
              <a:t>150 HWBB</a:t>
            </a:r>
          </a:p>
          <a:p>
            <a:r>
              <a:rPr lang="en-GB" dirty="0" smtClean="0"/>
              <a:t>Their core role is to set a joint health and wellbeing strategy (JHWS) for each upper tier council area (for example county and city councils and London boroughs).</a:t>
            </a: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The evidence points to a disconnect between people and nature and less outdoor activity and reduced contact with nature have negative consequences for public health.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And</a:t>
            </a:r>
            <a:r>
              <a:rPr lang="en-GB" sz="1200" kern="1200" baseline="0" dirty="0" smtClean="0">
                <a:solidFill>
                  <a:schemeClr val="tx1"/>
                </a:solidFill>
                <a:latin typeface="Arial" charset="0"/>
                <a:ea typeface="+mn-ea"/>
                <a:cs typeface="+mn-cs"/>
              </a:rPr>
              <a:t> don’t forget – local authorities now have public health duties – but no cash for prevention. If they can begin to see that spending EU funds can bring economic growth and help them to improve public health then they are likely to take the opportunity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5F40A22A-0917-4444-AD2B-07B78C28BB9D}"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icture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2" name="Rectangle 2"/>
          <p:cNvSpPr>
            <a:spLocks noGrp="1" noChangeArrowheads="1"/>
          </p:cNvSpPr>
          <p:nvPr>
            <p:ph type="ctrTitle"/>
          </p:nvPr>
        </p:nvSpPr>
        <p:spPr>
          <a:xfrm>
            <a:off x="468313" y="3284538"/>
            <a:ext cx="7772400" cy="866775"/>
          </a:xfrm>
        </p:spPr>
        <p:txBody>
          <a:bodyPr/>
          <a:lstStyle>
            <a:lvl1pPr>
              <a:defRPr/>
            </a:lvl1pPr>
          </a:lstStyle>
          <a:p>
            <a:r>
              <a:rPr lang="en-US"/>
              <a:t>Click to edit Master title style</a:t>
            </a:r>
          </a:p>
        </p:txBody>
      </p:sp>
      <p:sp>
        <p:nvSpPr>
          <p:cNvPr id="5123" name="Rectangle 3"/>
          <p:cNvSpPr>
            <a:spLocks noGrp="1" noChangeArrowheads="1"/>
          </p:cNvSpPr>
          <p:nvPr>
            <p:ph type="subTitle" idx="1"/>
          </p:nvPr>
        </p:nvSpPr>
        <p:spPr>
          <a:xfrm>
            <a:off x="468313" y="4221163"/>
            <a:ext cx="6400800" cy="406400"/>
          </a:xfrm>
        </p:spPr>
        <p:txBody>
          <a:bodyPr/>
          <a:lstStyle>
            <a:lvl1pPr marL="0" indent="0">
              <a:buFontTx/>
              <a:buNone/>
              <a:defRPr sz="1400"/>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E7CED97-CBCA-4428-B304-63734863B42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380B35-83C0-4537-9DA2-843F6DA109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5175"/>
            <a:ext cx="2057400" cy="53609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765175"/>
            <a:ext cx="6019800" cy="53609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94AED8A-00B8-4B42-992B-AA317182916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5175"/>
            <a:ext cx="8229600" cy="5360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96C8D3-43F7-4584-A50D-ABE67F216E8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6983412" cy="7064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210EC0-D1AA-4856-BFC4-A8140893C4A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6983412" cy="70643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A516FD-6261-44FD-A7EA-A0392B0D7B9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5FA1A-3236-4735-88D3-F538D860B6B8}"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C05812-5341-4569-AA53-BDB59F2923C6}"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2514C2-A1A4-4D4F-87F2-5265DEB6571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68ED27-6829-4445-8880-277C9308291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5538028-112C-47EB-BA79-8F7A97C1D6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13113D-833E-463B-AEDE-6B2C72747376}"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E577D8-45C9-45E7-A42A-9907DDB4081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9F37D3-F39C-412D-B1D0-9197DB987BF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E7CD2F4-3EC9-4D77-A502-378D16C0303A}"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D3B94B-BD98-461A-95E6-8E9A879A6C45}"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763F6-9B7F-4DA1-93B1-91B72F01210C}"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E4454-3883-4C9E-BC10-EA2A36796AA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5175"/>
            <a:ext cx="8229600" cy="5360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A6D8D3-29C3-4322-B017-3A2AF7F1060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6983412" cy="706438"/>
          </a:xfrm>
          <a:prstGeom prst="rect">
            <a:avLst/>
          </a:prstGeo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435D8D-3BC9-4BC9-A4E9-42FC0F7C04A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6983412" cy="706438"/>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027A3-0BDB-45CF-AC58-96DD40AF9D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455A70-DF03-4C99-A94D-D0A16009FDB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0BAA39-D06E-4B87-B89F-7AE3F0C1E09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2AF8A7-D37E-4F28-9BEC-BF968AC3A48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1726FC-1A50-4958-8544-142E3B189FE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C468F6F-AD4B-41E8-A6EF-AD70601AF53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E796EF-A231-42D5-88DD-A0D65C079D2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23DF4E-E075-4502-92CD-D0158E2ED3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Picture1"/>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468313" y="765175"/>
            <a:ext cx="6983412" cy="706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4DEFB248-596A-4ACE-AD31-F6C8665593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95"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Lst>
  <p:timing>
    <p:tnLst>
      <p:par>
        <p:cTn id="1" dur="indefinite" restart="never" nodeType="tmRoot"/>
      </p:par>
    </p:tnLst>
  </p:timing>
  <p:txStyles>
    <p:titleStyle>
      <a:lvl1pPr algn="l" rtl="0" eaLnBrk="0" fontAlgn="base" hangingPunct="0">
        <a:spcBef>
          <a:spcPct val="0"/>
        </a:spcBef>
        <a:spcAft>
          <a:spcPct val="0"/>
        </a:spcAft>
        <a:defRPr sz="2400">
          <a:solidFill>
            <a:srgbClr val="800000"/>
          </a:solidFill>
          <a:latin typeface="+mj-lt"/>
          <a:ea typeface="+mj-ea"/>
          <a:cs typeface="+mj-cs"/>
        </a:defRPr>
      </a:lvl1pPr>
      <a:lvl2pPr algn="l" rtl="0" eaLnBrk="0" fontAlgn="base" hangingPunct="0">
        <a:spcBef>
          <a:spcPct val="0"/>
        </a:spcBef>
        <a:spcAft>
          <a:spcPct val="0"/>
        </a:spcAft>
        <a:defRPr sz="2400">
          <a:solidFill>
            <a:srgbClr val="800000"/>
          </a:solidFill>
          <a:latin typeface="Verdana" pitchFamily="34" charset="0"/>
        </a:defRPr>
      </a:lvl2pPr>
      <a:lvl3pPr algn="l" rtl="0" eaLnBrk="0" fontAlgn="base" hangingPunct="0">
        <a:spcBef>
          <a:spcPct val="0"/>
        </a:spcBef>
        <a:spcAft>
          <a:spcPct val="0"/>
        </a:spcAft>
        <a:defRPr sz="2400">
          <a:solidFill>
            <a:srgbClr val="800000"/>
          </a:solidFill>
          <a:latin typeface="Verdana" pitchFamily="34" charset="0"/>
        </a:defRPr>
      </a:lvl3pPr>
      <a:lvl4pPr algn="l" rtl="0" eaLnBrk="0" fontAlgn="base" hangingPunct="0">
        <a:spcBef>
          <a:spcPct val="0"/>
        </a:spcBef>
        <a:spcAft>
          <a:spcPct val="0"/>
        </a:spcAft>
        <a:defRPr sz="2400">
          <a:solidFill>
            <a:srgbClr val="800000"/>
          </a:solidFill>
          <a:latin typeface="Verdana" pitchFamily="34" charset="0"/>
        </a:defRPr>
      </a:lvl4pPr>
      <a:lvl5pPr algn="l" rtl="0" eaLnBrk="0" fontAlgn="base" hangingPunct="0">
        <a:spcBef>
          <a:spcPct val="0"/>
        </a:spcBef>
        <a:spcAft>
          <a:spcPct val="0"/>
        </a:spcAft>
        <a:defRPr sz="2400">
          <a:solidFill>
            <a:srgbClr val="800000"/>
          </a:solidFill>
          <a:latin typeface="Verdana" pitchFamily="34" charset="0"/>
        </a:defRPr>
      </a:lvl5pPr>
      <a:lvl6pPr marL="457200" algn="l" rtl="0" fontAlgn="base">
        <a:spcBef>
          <a:spcPct val="0"/>
        </a:spcBef>
        <a:spcAft>
          <a:spcPct val="0"/>
        </a:spcAft>
        <a:defRPr sz="2400">
          <a:solidFill>
            <a:srgbClr val="800000"/>
          </a:solidFill>
          <a:latin typeface="Verdana" pitchFamily="34" charset="0"/>
        </a:defRPr>
      </a:lvl6pPr>
      <a:lvl7pPr marL="914400" algn="l" rtl="0" fontAlgn="base">
        <a:spcBef>
          <a:spcPct val="0"/>
        </a:spcBef>
        <a:spcAft>
          <a:spcPct val="0"/>
        </a:spcAft>
        <a:defRPr sz="2400">
          <a:solidFill>
            <a:srgbClr val="800000"/>
          </a:solidFill>
          <a:latin typeface="Verdana" pitchFamily="34" charset="0"/>
        </a:defRPr>
      </a:lvl7pPr>
      <a:lvl8pPr marL="1371600" algn="l" rtl="0" fontAlgn="base">
        <a:spcBef>
          <a:spcPct val="0"/>
        </a:spcBef>
        <a:spcAft>
          <a:spcPct val="0"/>
        </a:spcAft>
        <a:defRPr sz="2400">
          <a:solidFill>
            <a:srgbClr val="800000"/>
          </a:solidFill>
          <a:latin typeface="Verdana" pitchFamily="34" charset="0"/>
        </a:defRPr>
      </a:lvl8pPr>
      <a:lvl9pPr marL="1828800" algn="l" rtl="0" fontAlgn="base">
        <a:spcBef>
          <a:spcPct val="0"/>
        </a:spcBef>
        <a:spcAft>
          <a:spcPct val="0"/>
        </a:spcAft>
        <a:defRPr sz="2400">
          <a:solidFill>
            <a:srgbClr val="800000"/>
          </a:solidFill>
          <a:latin typeface="Verdana" pitchFamily="34" charset="0"/>
        </a:defRPr>
      </a:lvl9pPr>
    </p:titleStyle>
    <p:bodyStyle>
      <a:lvl1pPr marL="342900" indent="-342900" algn="l" rtl="0" eaLnBrk="0" fontAlgn="base" hangingPunct="0">
        <a:spcBef>
          <a:spcPct val="20000"/>
        </a:spcBef>
        <a:spcAft>
          <a:spcPct val="0"/>
        </a:spcAft>
        <a:buChar char="•"/>
        <a:defRPr sz="20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000">
          <a:solidFill>
            <a:srgbClr val="800000"/>
          </a:solidFill>
          <a:latin typeface="+mn-lt"/>
        </a:defRPr>
      </a:lvl2pPr>
      <a:lvl3pPr marL="1143000" indent="-228600" algn="l" rtl="0" eaLnBrk="0" fontAlgn="base" hangingPunct="0">
        <a:spcBef>
          <a:spcPct val="20000"/>
        </a:spcBef>
        <a:spcAft>
          <a:spcPct val="0"/>
        </a:spcAft>
        <a:buChar char="•"/>
        <a:defRPr sz="20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fontAlgn="base">
        <a:spcBef>
          <a:spcPct val="20000"/>
        </a:spcBef>
        <a:spcAft>
          <a:spcPct val="0"/>
        </a:spcAft>
        <a:buChar char="»"/>
        <a:defRPr sz="2000">
          <a:solidFill>
            <a:srgbClr val="800000"/>
          </a:solidFill>
          <a:latin typeface="+mn-lt"/>
        </a:defRPr>
      </a:lvl6pPr>
      <a:lvl7pPr marL="2971800" indent="-228600" algn="l" rtl="0" fontAlgn="base">
        <a:spcBef>
          <a:spcPct val="20000"/>
        </a:spcBef>
        <a:spcAft>
          <a:spcPct val="0"/>
        </a:spcAft>
        <a:buChar char="»"/>
        <a:defRPr sz="2000">
          <a:solidFill>
            <a:srgbClr val="800000"/>
          </a:solidFill>
          <a:latin typeface="+mn-lt"/>
        </a:defRPr>
      </a:lvl7pPr>
      <a:lvl8pPr marL="3429000" indent="-228600" algn="l" rtl="0" fontAlgn="base">
        <a:spcBef>
          <a:spcPct val="20000"/>
        </a:spcBef>
        <a:spcAft>
          <a:spcPct val="0"/>
        </a:spcAft>
        <a:buChar char="»"/>
        <a:defRPr sz="2000">
          <a:solidFill>
            <a:srgbClr val="800000"/>
          </a:solidFill>
          <a:latin typeface="+mn-lt"/>
        </a:defRPr>
      </a:lvl8pPr>
      <a:lvl9pPr marL="3886200" indent="-228600" algn="l" rtl="0" fontAlgn="base">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8" descr="Picture3"/>
          <p:cNvPicPr>
            <a:picLocks noChangeAspect="1" noChangeArrowheads="1"/>
          </p:cNvPicPr>
          <p:nvPr/>
        </p:nvPicPr>
        <p:blipFill>
          <a:blip r:embed="rId16"/>
          <a:srcRect/>
          <a:stretch>
            <a:fillRect/>
          </a:stretch>
        </p:blipFill>
        <p:spPr bwMode="auto">
          <a:xfrm>
            <a:off x="0" y="0"/>
            <a:ext cx="9144000" cy="6858000"/>
          </a:xfrm>
          <a:prstGeom prst="rect">
            <a:avLst/>
          </a:prstGeom>
          <a:noFill/>
          <a:ln w="9525">
            <a:noFill/>
            <a:miter lim="800000"/>
            <a:headEnd/>
            <a:tailEnd/>
          </a:ln>
        </p:spPr>
      </p:pic>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1BEF8BDE-32DA-4B3B-A560-E15E14DCCF2B}" type="slidenum">
              <a:rPr lang="en-US"/>
              <a:pPr>
                <a:defRPr/>
              </a:pPr>
              <a:t>‹#›</a:t>
            </a:fld>
            <a:endParaRPr lang="en-US"/>
          </a:p>
        </p:txBody>
      </p:sp>
      <p:sp>
        <p:nvSpPr>
          <p:cNvPr id="6153" name="Rectangle 9"/>
          <p:cNvSpPr>
            <a:spLocks noChangeArrowheads="1"/>
          </p:cNvSpPr>
          <p:nvPr/>
        </p:nvSpPr>
        <p:spPr bwMode="auto">
          <a:xfrm>
            <a:off x="468313" y="3284538"/>
            <a:ext cx="7772400" cy="866775"/>
          </a:xfrm>
          <a:prstGeom prst="rect">
            <a:avLst/>
          </a:prstGeom>
          <a:noFill/>
          <a:ln w="9525">
            <a:noFill/>
            <a:miter lim="800000"/>
            <a:headEnd/>
            <a:tailEnd/>
          </a:ln>
          <a:effectLst/>
        </p:spPr>
        <p:txBody>
          <a:bodyPr anchor="ctr"/>
          <a:lstStyle/>
          <a:p>
            <a:pPr algn="ctr">
              <a:defRPr/>
            </a:pPr>
            <a:r>
              <a:rPr lang="en-US" sz="4400">
                <a:solidFill>
                  <a:schemeClr val="tx2"/>
                </a:solidFill>
                <a:latin typeface="Arial" charset="0"/>
                <a:cs typeface="+mn-cs"/>
              </a:rPr>
              <a:t>Click to edit Master title style</a:t>
            </a:r>
          </a:p>
        </p:txBody>
      </p:sp>
      <p:sp>
        <p:nvSpPr>
          <p:cNvPr id="6154" name="Rectangle 10"/>
          <p:cNvSpPr>
            <a:spLocks noChangeArrowheads="1"/>
          </p:cNvSpPr>
          <p:nvPr/>
        </p:nvSpPr>
        <p:spPr bwMode="auto">
          <a:xfrm>
            <a:off x="468313" y="4221163"/>
            <a:ext cx="6400800" cy="406400"/>
          </a:xfrm>
          <a:prstGeom prst="rect">
            <a:avLst/>
          </a:prstGeom>
          <a:noFill/>
          <a:ln w="9525">
            <a:noFill/>
            <a:miter lim="800000"/>
            <a:headEnd/>
            <a:tailEnd/>
          </a:ln>
          <a:effectLst/>
        </p:spPr>
        <p:txBody>
          <a:bodyPr/>
          <a:lstStyle/>
          <a:p>
            <a:pPr algn="ctr">
              <a:spcBef>
                <a:spcPct val="20000"/>
              </a:spcBef>
              <a:defRPr/>
            </a:pPr>
            <a:r>
              <a:rPr lang="en-US" sz="3200">
                <a:latin typeface="Arial" charset="0"/>
                <a:cs typeface="+mn-cs"/>
              </a:rPr>
              <a:t>Click to edit Master subtitle style</a:t>
            </a:r>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95536" y="2780928"/>
            <a:ext cx="8352928" cy="2519362"/>
          </a:xfrm>
        </p:spPr>
        <p:txBody>
          <a:bodyPr/>
          <a:lstStyle/>
          <a:p>
            <a:pPr eaLnBrk="1" hangingPunct="1"/>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r>
            <a:br>
              <a:rPr lang="en-GB" sz="2000" b="1" dirty="0" smtClean="0"/>
            </a:br>
            <a:r>
              <a:rPr lang="en-GB" sz="2000" b="1" dirty="0" smtClean="0"/>
              <a:t>   </a:t>
            </a:r>
            <a:r>
              <a:rPr lang="en-GB" sz="3600" b="1" dirty="0" smtClean="0"/>
              <a:t>Future Funding Opportunities</a:t>
            </a:r>
            <a:r>
              <a:rPr lang="en-GB" sz="4400" b="1" dirty="0" smtClean="0"/>
              <a:t/>
            </a:r>
            <a:br>
              <a:rPr lang="en-GB" sz="4400" b="1" dirty="0" smtClean="0"/>
            </a:br>
            <a:r>
              <a:rPr lang="en-GB" sz="4400" b="1" dirty="0" smtClean="0"/>
              <a:t/>
            </a:r>
            <a:br>
              <a:rPr lang="en-GB" sz="4400" b="1" dirty="0" smtClean="0"/>
            </a:br>
            <a:r>
              <a:rPr lang="en-GB" sz="2000" b="1" dirty="0" smtClean="0"/>
              <a:t/>
            </a:r>
            <a:br>
              <a:rPr lang="en-GB" sz="2000" b="1" dirty="0" smtClean="0"/>
            </a:br>
            <a:r>
              <a:rPr lang="en-GB" sz="2000" b="1" dirty="0" smtClean="0"/>
              <a:t>                                                     </a:t>
            </a:r>
            <a:r>
              <a:rPr lang="en-GB" sz="3200" b="1" dirty="0" smtClean="0"/>
              <a:t>Pippa Langford</a:t>
            </a:r>
            <a:r>
              <a:rPr lang="en-GB" sz="2000" b="1" dirty="0" smtClean="0"/>
              <a:t/>
            </a:r>
            <a:br>
              <a:rPr lang="en-GB" sz="2000" b="1" dirty="0" smtClean="0"/>
            </a:br>
            <a:r>
              <a:rPr lang="en-GB" sz="2000" b="1" dirty="0" smtClean="0"/>
              <a:t/>
            </a:r>
            <a:br>
              <a:rPr lang="en-GB" sz="2000" b="1" dirty="0" smtClean="0"/>
            </a:br>
            <a:r>
              <a:rPr lang="en-GB" dirty="0" smtClean="0"/>
              <a:t/>
            </a:r>
            <a:br>
              <a:rPr lang="en-GB" dirty="0" smtClean="0"/>
            </a:br>
            <a:r>
              <a:rPr lang="en-GB" dirty="0" smtClean="0"/>
              <a:t/>
            </a:r>
            <a:br>
              <a:rPr lang="en-GB" dirty="0" smtClean="0"/>
            </a:br>
            <a:endParaRPr lang="en-GB" b="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quality access to the natural environment is good for people’s health</a:t>
            </a:r>
            <a:endParaRPr lang="en-GB" dirty="0"/>
          </a:p>
        </p:txBody>
      </p:sp>
      <p:sp>
        <p:nvSpPr>
          <p:cNvPr id="3" name="Content Placeholder 2"/>
          <p:cNvSpPr>
            <a:spLocks noGrp="1"/>
          </p:cNvSpPr>
          <p:nvPr>
            <p:ph idx="1"/>
          </p:nvPr>
        </p:nvSpPr>
        <p:spPr/>
        <p:txBody>
          <a:bodyPr/>
          <a:lstStyle/>
          <a:p>
            <a:endParaRPr lang="en-GB" kern="1200" dirty="0" smtClean="0">
              <a:solidFill>
                <a:schemeClr val="tx1"/>
              </a:solidFill>
              <a:latin typeface="Arial" charset="0"/>
            </a:endParaRPr>
          </a:p>
          <a:p>
            <a:endParaRPr lang="en-GB" kern="1200" dirty="0" smtClean="0">
              <a:solidFill>
                <a:schemeClr val="tx1"/>
              </a:solidFill>
              <a:latin typeface="Arial" charset="0"/>
            </a:endParaRPr>
          </a:p>
          <a:p>
            <a:r>
              <a:rPr lang="en-GB" kern="1200" dirty="0" smtClean="0">
                <a:solidFill>
                  <a:schemeClr val="tx1"/>
                </a:solidFill>
                <a:latin typeface="Arial" charset="0"/>
              </a:rPr>
              <a:t>If </a:t>
            </a:r>
            <a:r>
              <a:rPr lang="en-GB" kern="1200" dirty="0" smtClean="0">
                <a:solidFill>
                  <a:schemeClr val="tx1"/>
                </a:solidFill>
                <a:latin typeface="Arial" charset="0"/>
              </a:rPr>
              <a:t>every household were provided with good access to quality greenspace, </a:t>
            </a:r>
            <a:r>
              <a:rPr lang="en-GB" kern="1200" dirty="0" smtClean="0">
                <a:solidFill>
                  <a:schemeClr val="tx1"/>
                </a:solidFill>
                <a:latin typeface="Arial" charset="0"/>
              </a:rPr>
              <a:t>an </a:t>
            </a:r>
            <a:r>
              <a:rPr lang="en-GB" kern="1200" dirty="0" smtClean="0">
                <a:solidFill>
                  <a:schemeClr val="tx1"/>
                </a:solidFill>
                <a:latin typeface="Arial" charset="0"/>
              </a:rPr>
              <a:t>estimated £2.1 billion in health care costs would be saved. Poor natural environment leads to health inequalities </a:t>
            </a:r>
            <a:endParaRPr lang="en-GB" kern="1200" dirty="0" smtClean="0">
              <a:solidFill>
                <a:schemeClr val="tx1"/>
              </a:solidFill>
              <a:latin typeface="Arial" charset="0"/>
            </a:endParaRPr>
          </a:p>
          <a:p>
            <a:pPr algn="r">
              <a:buNone/>
            </a:pPr>
            <a:r>
              <a:rPr lang="en-GB" kern="1200" dirty="0" smtClean="0">
                <a:solidFill>
                  <a:schemeClr val="tx1"/>
                </a:solidFill>
                <a:latin typeface="Arial" charset="0"/>
              </a:rPr>
              <a:t>(NEWP paragraph </a:t>
            </a:r>
            <a:r>
              <a:rPr lang="en-GB" kern="1200" dirty="0" smtClean="0">
                <a:solidFill>
                  <a:schemeClr val="tx1"/>
                </a:solidFill>
                <a:latin typeface="Arial" charset="0"/>
              </a:rPr>
              <a:t>4.5).</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Barriers and solutions</a:t>
            </a:r>
            <a:endParaRPr lang="en-GB" dirty="0"/>
          </a:p>
        </p:txBody>
      </p:sp>
      <p:sp>
        <p:nvSpPr>
          <p:cNvPr id="3" name="Content Placeholder 2"/>
          <p:cNvSpPr>
            <a:spLocks noGrp="1"/>
          </p:cNvSpPr>
          <p:nvPr>
            <p:ph sz="half" idx="1"/>
          </p:nvPr>
        </p:nvSpPr>
        <p:spPr/>
        <p:txBody>
          <a:bodyPr/>
          <a:lstStyle/>
          <a:p>
            <a:r>
              <a:rPr lang="en-GB" sz="1800" dirty="0" smtClean="0"/>
              <a:t>Fragmented network</a:t>
            </a:r>
          </a:p>
          <a:p>
            <a:endParaRPr lang="en-GB" sz="1800" dirty="0" smtClean="0"/>
          </a:p>
          <a:p>
            <a:endParaRPr lang="en-GB" sz="1800" dirty="0" smtClean="0"/>
          </a:p>
          <a:p>
            <a:r>
              <a:rPr lang="en-GB" sz="1800" dirty="0" smtClean="0"/>
              <a:t>Lack of confidence – not clear were to go and what is allowed</a:t>
            </a:r>
          </a:p>
          <a:p>
            <a:endParaRPr lang="en-GB" sz="1800" dirty="0" smtClean="0"/>
          </a:p>
          <a:p>
            <a:r>
              <a:rPr lang="en-GB" sz="1800" dirty="0" smtClean="0"/>
              <a:t>Don’t know where to go or what to do</a:t>
            </a:r>
          </a:p>
          <a:p>
            <a:endParaRPr lang="en-GB" sz="1800" dirty="0" smtClean="0"/>
          </a:p>
          <a:p>
            <a:r>
              <a:rPr lang="en-GB" sz="1800" dirty="0" smtClean="0"/>
              <a:t>Lack of facilities (tea and toilets)</a:t>
            </a:r>
            <a:endParaRPr lang="en-GB" sz="1800" dirty="0"/>
          </a:p>
        </p:txBody>
      </p:sp>
      <p:sp>
        <p:nvSpPr>
          <p:cNvPr id="4" name="Content Placeholder 3"/>
          <p:cNvSpPr>
            <a:spLocks noGrp="1"/>
          </p:cNvSpPr>
          <p:nvPr>
            <p:ph sz="half" idx="2"/>
          </p:nvPr>
        </p:nvSpPr>
        <p:spPr/>
        <p:txBody>
          <a:bodyPr/>
          <a:lstStyle/>
          <a:p>
            <a:r>
              <a:rPr lang="en-GB" sz="1800" dirty="0" smtClean="0"/>
              <a:t>Measures to permanently </a:t>
            </a:r>
            <a:r>
              <a:rPr lang="en-GB" sz="1800" dirty="0" smtClean="0"/>
              <a:t>join </a:t>
            </a:r>
            <a:r>
              <a:rPr lang="en-GB" sz="1800" dirty="0" smtClean="0"/>
              <a:t>up and upgrade the </a:t>
            </a:r>
            <a:r>
              <a:rPr lang="en-GB" sz="1800" dirty="0" smtClean="0"/>
              <a:t>paths and spaces </a:t>
            </a:r>
            <a:r>
              <a:rPr lang="en-GB" sz="1800" dirty="0" smtClean="0"/>
              <a:t>network for all users</a:t>
            </a:r>
          </a:p>
          <a:p>
            <a:pPr marL="360000"/>
            <a:r>
              <a:rPr lang="en-GB" sz="1800" dirty="0" smtClean="0"/>
              <a:t>Better offer – improved surfaces, better signage (how far and where to), better gates, better entrances</a:t>
            </a:r>
            <a:endParaRPr lang="en-GB" sz="1800" dirty="0" smtClean="0"/>
          </a:p>
          <a:p>
            <a:endParaRPr lang="en-GB" sz="1800" dirty="0" smtClean="0"/>
          </a:p>
          <a:p>
            <a:r>
              <a:rPr lang="en-GB" sz="1800" dirty="0" smtClean="0"/>
              <a:t>Better promotion </a:t>
            </a:r>
            <a:r>
              <a:rPr lang="en-GB" sz="1800" dirty="0" smtClean="0"/>
              <a:t>of </a:t>
            </a:r>
            <a:r>
              <a:rPr lang="en-GB" sz="1800" dirty="0" smtClean="0"/>
              <a:t>facilities, trails </a:t>
            </a:r>
            <a:r>
              <a:rPr lang="en-GB" sz="1800" dirty="0" smtClean="0"/>
              <a:t>and </a:t>
            </a:r>
            <a:r>
              <a:rPr lang="en-GB" sz="1800" dirty="0" smtClean="0"/>
              <a:t>networks</a:t>
            </a:r>
          </a:p>
          <a:p>
            <a:endParaRPr lang="en-GB" sz="1800" dirty="0" smtClean="0"/>
          </a:p>
          <a:p>
            <a:r>
              <a:rPr lang="en-GB" sz="1800" dirty="0" smtClean="0"/>
              <a:t>Support for businesses, customer service training, start-ups, mentoring.</a:t>
            </a:r>
          </a:p>
          <a:p>
            <a:endParaRPr lang="en-GB" sz="1800" dirty="0" smtClean="0"/>
          </a:p>
          <a:p>
            <a:endParaRPr lang="en-GB" sz="1800" dirty="0" smtClean="0"/>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765175"/>
            <a:ext cx="6983412" cy="935038"/>
          </a:xfrm>
        </p:spPr>
        <p:txBody>
          <a:bodyPr/>
          <a:lstStyle/>
          <a:p>
            <a:r>
              <a:rPr lang="en-GB" b="1" dirty="0" smtClean="0"/>
              <a:t>What funding could be available to increase footfall, hoofall, and pedal push?</a:t>
            </a:r>
            <a:endParaRPr lang="en-GB" sz="1800" b="1" dirty="0" smtClean="0"/>
          </a:p>
        </p:txBody>
      </p:sp>
      <p:pic>
        <p:nvPicPr>
          <p:cNvPr id="6147" name="Picture 2"/>
          <p:cNvPicPr>
            <a:picLocks noChangeAspect="1" noChangeArrowheads="1"/>
          </p:cNvPicPr>
          <p:nvPr/>
        </p:nvPicPr>
        <p:blipFill>
          <a:blip r:embed="rId2" cstate="print"/>
          <a:srcRect/>
          <a:stretch>
            <a:fillRect/>
          </a:stretch>
        </p:blipFill>
        <p:spPr bwMode="auto">
          <a:xfrm>
            <a:off x="755576" y="2204864"/>
            <a:ext cx="3950055" cy="2625031"/>
          </a:xfrm>
          <a:prstGeom prst="rect">
            <a:avLst/>
          </a:prstGeom>
          <a:noFill/>
          <a:ln w="9525">
            <a:noFill/>
            <a:miter lim="800000"/>
            <a:headEnd/>
            <a:tailEnd/>
          </a:ln>
        </p:spPr>
      </p:pic>
      <p:pic>
        <p:nvPicPr>
          <p:cNvPr id="5" name="Picture 4" descr="Latest-Spring-Ramblers-photos2-176x131.jpg"/>
          <p:cNvPicPr>
            <a:picLocks noChangeAspect="1"/>
          </p:cNvPicPr>
          <p:nvPr/>
        </p:nvPicPr>
        <p:blipFill>
          <a:blip r:embed="rId3"/>
          <a:stretch>
            <a:fillRect/>
          </a:stretch>
        </p:blipFill>
        <p:spPr>
          <a:xfrm>
            <a:off x="4716016" y="3717032"/>
            <a:ext cx="3512452" cy="261438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4"/>
            <a:ext cx="6983412" cy="1151657"/>
          </a:xfrm>
        </p:spPr>
        <p:txBody>
          <a:bodyPr/>
          <a:lstStyle/>
          <a:p>
            <a:r>
              <a:rPr lang="en-GB" b="1" dirty="0" smtClean="0"/>
              <a:t>EU COMMON STRATEGIC FRAMEWORK FUNDS IN ENGLAND 2014-2020</a:t>
            </a:r>
            <a:br>
              <a:rPr lang="en-GB" b="1" dirty="0" smtClean="0"/>
            </a:br>
            <a:r>
              <a:rPr lang="en-GB" b="1" dirty="0" smtClean="0"/>
              <a:t>Cross cutting themes</a:t>
            </a:r>
            <a:endParaRPr lang="en-GB" dirty="0"/>
          </a:p>
        </p:txBody>
      </p:sp>
      <p:sp>
        <p:nvSpPr>
          <p:cNvPr id="3" name="Content Placeholder 2"/>
          <p:cNvSpPr>
            <a:spLocks noGrp="1"/>
          </p:cNvSpPr>
          <p:nvPr>
            <p:ph idx="1"/>
          </p:nvPr>
        </p:nvSpPr>
        <p:spPr>
          <a:xfrm>
            <a:off x="395536" y="2564904"/>
            <a:ext cx="8229600" cy="3168352"/>
          </a:xfrm>
        </p:spPr>
        <p:txBody>
          <a:bodyPr/>
          <a:lstStyle/>
          <a:p>
            <a:pPr>
              <a:buNone/>
            </a:pPr>
            <a:endParaRPr lang="en-GB" dirty="0" smtClean="0"/>
          </a:p>
          <a:p>
            <a:pPr lvl="0"/>
            <a:r>
              <a:rPr lang="en-GB" b="1" dirty="0" smtClean="0"/>
              <a:t>Sustainable Development – Environmental protection requirements, resource efficiency, climate change mitigation and adaptation, disaster resilience, risk prevention and management.</a:t>
            </a:r>
            <a:endParaRPr lang="en-GB" dirty="0" smtClean="0"/>
          </a:p>
          <a:p>
            <a:pPr lvl="0"/>
            <a:endParaRPr lang="en-GB" b="1" dirty="0" smtClean="0"/>
          </a:p>
          <a:p>
            <a:pPr lvl="0"/>
            <a:r>
              <a:rPr lang="en-GB" b="1" dirty="0" smtClean="0"/>
              <a:t>Equality between men and women and, non discrimination.</a:t>
            </a:r>
            <a:endParaRPr lang="en-GB" dirty="0" smtClean="0"/>
          </a:p>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Relevant themes in EAFRD</a:t>
            </a:r>
            <a:endParaRPr lang="en-GB" b="1" dirty="0"/>
          </a:p>
        </p:txBody>
      </p:sp>
      <p:sp>
        <p:nvSpPr>
          <p:cNvPr id="3" name="Text Placeholder 2"/>
          <p:cNvSpPr>
            <a:spLocks noGrp="1"/>
          </p:cNvSpPr>
          <p:nvPr>
            <p:ph type="body" sz="half" idx="1"/>
          </p:nvPr>
        </p:nvSpPr>
        <p:spPr/>
        <p:txBody>
          <a:bodyPr/>
          <a:lstStyle/>
          <a:p>
            <a:r>
              <a:rPr lang="en-GB" dirty="0" smtClean="0"/>
              <a:t>Strengthening research, technological development and innovation</a:t>
            </a:r>
          </a:p>
          <a:p>
            <a:r>
              <a:rPr lang="en-GB" dirty="0" smtClean="0"/>
              <a:t>Enhancing the competitiveness of small and medium-sized enterprises, the agricultural sector </a:t>
            </a:r>
          </a:p>
          <a:p>
            <a:r>
              <a:rPr lang="en-GB" dirty="0" smtClean="0"/>
              <a:t>Protecting the environment and promoting resource efficiency</a:t>
            </a:r>
            <a:endParaRPr lang="en-GB" dirty="0"/>
          </a:p>
        </p:txBody>
      </p:sp>
      <p:sp>
        <p:nvSpPr>
          <p:cNvPr id="4" name="Content Placeholder 3"/>
          <p:cNvSpPr>
            <a:spLocks noGrp="1"/>
          </p:cNvSpPr>
          <p:nvPr>
            <p:ph sz="half" idx="2"/>
          </p:nvPr>
        </p:nvSpPr>
        <p:spPr/>
        <p:txBody>
          <a:bodyPr/>
          <a:lstStyle/>
          <a:p>
            <a:r>
              <a:rPr lang="en-GB" dirty="0" smtClean="0"/>
              <a:t>Promoting social inclusion and combating poverty</a:t>
            </a:r>
          </a:p>
          <a:p>
            <a:r>
              <a:rPr lang="en-GB" dirty="0" smtClean="0"/>
              <a:t>Investing in education, skills and lifelong learning</a:t>
            </a:r>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b="1" dirty="0" smtClean="0"/>
              <a:t>Relevant themes in ERDF</a:t>
            </a:r>
          </a:p>
        </p:txBody>
      </p:sp>
      <p:sp>
        <p:nvSpPr>
          <p:cNvPr id="14339" name="Text Placeholder 2"/>
          <p:cNvSpPr>
            <a:spLocks noGrp="1"/>
          </p:cNvSpPr>
          <p:nvPr>
            <p:ph type="body" sz="half" idx="1"/>
          </p:nvPr>
        </p:nvSpPr>
        <p:spPr/>
        <p:txBody>
          <a:bodyPr/>
          <a:lstStyle/>
          <a:p>
            <a:r>
              <a:rPr lang="en-GB" dirty="0" smtClean="0"/>
              <a:t>Enhancing access to, and use and quality of, information and communication technologies</a:t>
            </a:r>
          </a:p>
          <a:p>
            <a:r>
              <a:rPr lang="en-GB" dirty="0" smtClean="0"/>
              <a:t>Protecting the environment and promoting resource efficiency</a:t>
            </a:r>
          </a:p>
          <a:p>
            <a:r>
              <a:rPr lang="en-GB" kern="1200" dirty="0" smtClean="0">
                <a:ea typeface="+mn-ea"/>
                <a:cs typeface="+mn-cs"/>
              </a:rPr>
              <a:t>Promoting sustainable transport </a:t>
            </a:r>
            <a:endParaRPr lang="en-GB" dirty="0" smtClean="0"/>
          </a:p>
          <a:p>
            <a:r>
              <a:rPr lang="en-GB" dirty="0" smtClean="0"/>
              <a:t>Promoting social inclusion and combating poverty</a:t>
            </a:r>
          </a:p>
        </p:txBody>
      </p:sp>
      <p:pic>
        <p:nvPicPr>
          <p:cNvPr id="5" name="Picture 26" descr="IMG_0317.JPG"/>
          <p:cNvPicPr>
            <a:picLocks noGrp="1" noChangeAspect="1"/>
          </p:cNvPicPr>
          <p:nvPr>
            <p:ph sz="half" idx="2"/>
          </p:nvPr>
        </p:nvPicPr>
        <p:blipFill>
          <a:blip r:embed="rId2"/>
          <a:srcRect/>
          <a:stretch>
            <a:fillRect/>
          </a:stretch>
        </p:blipFill>
        <p:spPr bwMode="auto">
          <a:xfrm>
            <a:off x="5652120" y="2420888"/>
            <a:ext cx="2028825" cy="1133475"/>
          </a:xfrm>
          <a:prstGeom prst="rect">
            <a:avLst/>
          </a:prstGeom>
          <a:noFill/>
          <a:ln w="9525">
            <a:noFill/>
            <a:miter lim="800000"/>
            <a:headEnd/>
            <a:tailEnd/>
          </a:ln>
        </p:spPr>
      </p:pic>
      <p:pic>
        <p:nvPicPr>
          <p:cNvPr id="6" name="Picture 19" descr="IMG_1883HD&amp;M.JPG"/>
          <p:cNvPicPr>
            <a:picLocks noChangeAspect="1"/>
          </p:cNvPicPr>
          <p:nvPr/>
        </p:nvPicPr>
        <p:blipFill>
          <a:blip r:embed="rId3"/>
          <a:srcRect/>
          <a:stretch>
            <a:fillRect/>
          </a:stretch>
        </p:blipFill>
        <p:spPr bwMode="auto">
          <a:xfrm>
            <a:off x="6012160" y="4005064"/>
            <a:ext cx="1571625" cy="1177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000" b="1" dirty="0" smtClean="0"/>
              <a:t>EAFRD paragraph 24 states:</a:t>
            </a:r>
            <a:endParaRPr lang="en-GB" sz="2000" dirty="0"/>
          </a:p>
        </p:txBody>
      </p:sp>
      <p:sp>
        <p:nvSpPr>
          <p:cNvPr id="3" name="Content Placeholder 2"/>
          <p:cNvSpPr>
            <a:spLocks noGrp="1"/>
          </p:cNvSpPr>
          <p:nvPr>
            <p:ph idx="1"/>
          </p:nvPr>
        </p:nvSpPr>
        <p:spPr/>
        <p:txBody>
          <a:bodyPr/>
          <a:lstStyle/>
          <a:p>
            <a:r>
              <a:rPr lang="en-GB" dirty="0" smtClean="0"/>
              <a:t>“</a:t>
            </a:r>
            <a:r>
              <a:rPr lang="en-GB" dirty="0" smtClean="0"/>
              <a:t>The development of local infrastructure and local basic service in rural areas including leisure and culture, the renewal of villages and activities aimed at the restoration and upgrading of the cultural and natural heritage of villages and rural landscapes is an essential element of any effort to realise the growth potential and promote the sustainability of rural areas. Support should therefore be granted to operations with this aim.”</a:t>
            </a:r>
          </a:p>
          <a:p>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b="1" smtClean="0"/>
              <a:t>Environmental Stewardship</a:t>
            </a:r>
            <a:br>
              <a:rPr lang="en-GB" b="1" smtClean="0"/>
            </a:br>
            <a:r>
              <a:rPr lang="en-GB" b="1" smtClean="0"/>
              <a:t>Permissive Access - Challenges</a:t>
            </a:r>
          </a:p>
        </p:txBody>
      </p:sp>
      <p:sp>
        <p:nvSpPr>
          <p:cNvPr id="9219" name="Content Placeholder 2"/>
          <p:cNvSpPr>
            <a:spLocks noGrp="1"/>
          </p:cNvSpPr>
          <p:nvPr>
            <p:ph idx="1"/>
          </p:nvPr>
        </p:nvSpPr>
        <p:spPr>
          <a:xfrm>
            <a:off x="539750" y="1916113"/>
            <a:ext cx="7642225" cy="3097212"/>
          </a:xfrm>
        </p:spPr>
        <p:txBody>
          <a:bodyPr/>
          <a:lstStyle/>
          <a:p>
            <a:r>
              <a:rPr lang="en-GB" smtClean="0"/>
              <a:t>Value for money?</a:t>
            </a:r>
          </a:p>
          <a:p>
            <a:r>
              <a:rPr lang="en-GB" smtClean="0"/>
              <a:t>Not demand-led and responsive to access needs</a:t>
            </a:r>
          </a:p>
          <a:p>
            <a:r>
              <a:rPr lang="en-GB" smtClean="0"/>
              <a:t>Created few links to open access land and National Trails</a:t>
            </a:r>
          </a:p>
          <a:p>
            <a:r>
              <a:rPr lang="en-GB" smtClean="0"/>
              <a:t>Standard of routes created varied widely</a:t>
            </a:r>
          </a:p>
          <a:p>
            <a:r>
              <a:rPr lang="en-GB" smtClean="0"/>
              <a:t>Lack of information/promotion</a:t>
            </a:r>
          </a:p>
          <a:p>
            <a:r>
              <a:rPr lang="en-GB" smtClean="0"/>
              <a:t>Lack of monitoring to evaluate the range of benefits to community and the economy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b="1" smtClean="0"/>
              <a:t>Paths for Communities - positives</a:t>
            </a:r>
          </a:p>
        </p:txBody>
      </p:sp>
      <p:sp>
        <p:nvSpPr>
          <p:cNvPr id="11267" name="Content Placeholder 2"/>
          <p:cNvSpPr>
            <a:spLocks noGrp="1"/>
          </p:cNvSpPr>
          <p:nvPr>
            <p:ph idx="1"/>
          </p:nvPr>
        </p:nvSpPr>
        <p:spPr/>
        <p:txBody>
          <a:bodyPr/>
          <a:lstStyle/>
          <a:p>
            <a:endParaRPr lang="en-GB" smtClean="0"/>
          </a:p>
          <a:p>
            <a:pPr>
              <a:buFont typeface="Wingdings" pitchFamily="2" charset="2"/>
              <a:buChar char="ü"/>
            </a:pPr>
            <a:r>
              <a:rPr lang="en-GB" smtClean="0"/>
              <a:t>Community-led</a:t>
            </a:r>
          </a:p>
          <a:p>
            <a:pPr>
              <a:buFont typeface="Wingdings" pitchFamily="2" charset="2"/>
              <a:buChar char="ü"/>
            </a:pPr>
            <a:r>
              <a:rPr lang="en-GB" smtClean="0"/>
              <a:t>Strong involvement of local land owners, businesses, variety of community users (schools/youth groups, equestrians, cyclists, societies, GPs)</a:t>
            </a:r>
          </a:p>
          <a:p>
            <a:pPr>
              <a:buFont typeface="Wingdings" pitchFamily="2" charset="2"/>
              <a:buChar char="ü"/>
            </a:pPr>
            <a:r>
              <a:rPr lang="en-GB" smtClean="0"/>
              <a:t>Partnership with local authorities (esp PROW team, LAFs)</a:t>
            </a:r>
          </a:p>
          <a:p>
            <a:pPr>
              <a:buFont typeface="Wingdings" pitchFamily="2" charset="2"/>
              <a:buChar char="ü"/>
            </a:pPr>
            <a:r>
              <a:rPr lang="en-GB" smtClean="0"/>
              <a:t>Benefits to rural businesses </a:t>
            </a:r>
          </a:p>
          <a:p>
            <a:pPr>
              <a:buFont typeface="Wingdings" pitchFamily="2" charset="2"/>
              <a:buChar char="ü"/>
            </a:pPr>
            <a:r>
              <a:rPr lang="en-GB" smtClean="0"/>
              <a:t>Permanent access created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68313" y="692150"/>
            <a:ext cx="6983412" cy="706438"/>
          </a:xfrm>
        </p:spPr>
        <p:txBody>
          <a:bodyPr/>
          <a:lstStyle/>
          <a:p>
            <a:r>
              <a:rPr lang="en-GB" b="1" smtClean="0"/>
              <a:t>Paths for Communities - challenges</a:t>
            </a:r>
          </a:p>
        </p:txBody>
      </p:sp>
      <p:sp>
        <p:nvSpPr>
          <p:cNvPr id="12291" name="Content Placeholder 2"/>
          <p:cNvSpPr>
            <a:spLocks noGrp="1"/>
          </p:cNvSpPr>
          <p:nvPr>
            <p:ph idx="1"/>
          </p:nvPr>
        </p:nvSpPr>
        <p:spPr/>
        <p:txBody>
          <a:bodyPr/>
          <a:lstStyle/>
          <a:p>
            <a:endParaRPr lang="en-GB" smtClean="0"/>
          </a:p>
          <a:p>
            <a:pPr>
              <a:buFont typeface="Wingdings" pitchFamily="2" charset="2"/>
              <a:buChar char="Ø"/>
            </a:pPr>
            <a:r>
              <a:rPr lang="en-GB" smtClean="0"/>
              <a:t>Restricted to rural areas – or where a route connects to rural business/community</a:t>
            </a:r>
          </a:p>
          <a:p>
            <a:pPr>
              <a:buFont typeface="Wingdings" pitchFamily="2" charset="2"/>
              <a:buChar char="Ø"/>
            </a:pPr>
            <a:r>
              <a:rPr lang="en-GB" smtClean="0"/>
              <a:t>Retrospective payment of grant</a:t>
            </a:r>
          </a:p>
          <a:p>
            <a:pPr>
              <a:buFont typeface="Wingdings" pitchFamily="2" charset="2"/>
              <a:buChar char="Ø"/>
            </a:pPr>
            <a:r>
              <a:rPr lang="en-GB" smtClean="0"/>
              <a:t>Time to negotiate with a range of partners and stakeholders</a:t>
            </a:r>
          </a:p>
          <a:p>
            <a:pPr>
              <a:buFont typeface="Wingdings" pitchFamily="2" charset="2"/>
              <a:buChar char="Ø"/>
            </a:pPr>
            <a:r>
              <a:rPr lang="en-GB" smtClean="0"/>
              <a:t>Scale of benefits – may be small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Quiz: Who or </a:t>
            </a:r>
            <a:r>
              <a:rPr lang="en-GB" dirty="0" smtClean="0"/>
              <a:t>what </a:t>
            </a:r>
            <a:r>
              <a:rPr lang="en-GB" dirty="0" smtClean="0"/>
              <a:t>are they?</a:t>
            </a:r>
            <a:endParaRPr lang="en-GB" dirty="0"/>
          </a:p>
        </p:txBody>
      </p:sp>
      <p:pic>
        <p:nvPicPr>
          <p:cNvPr id="4" name="Picture 3" descr="thebull.jpg"/>
          <p:cNvPicPr>
            <a:picLocks noChangeAspect="1"/>
          </p:cNvPicPr>
          <p:nvPr/>
        </p:nvPicPr>
        <p:blipFill>
          <a:blip r:embed="rId2"/>
          <a:stretch>
            <a:fillRect/>
          </a:stretch>
        </p:blipFill>
        <p:spPr>
          <a:xfrm>
            <a:off x="1763688" y="3861048"/>
            <a:ext cx="4730453" cy="2659796"/>
          </a:xfrm>
          <a:prstGeom prst="rect">
            <a:avLst/>
          </a:prstGeom>
        </p:spPr>
      </p:pic>
      <p:pic>
        <p:nvPicPr>
          <p:cNvPr id="5" name="Picture 4" descr="georgeclooney.jpg"/>
          <p:cNvPicPr>
            <a:picLocks noChangeAspect="1"/>
          </p:cNvPicPr>
          <p:nvPr/>
        </p:nvPicPr>
        <p:blipFill>
          <a:blip r:embed="rId3"/>
          <a:stretch>
            <a:fillRect/>
          </a:stretch>
        </p:blipFill>
        <p:spPr>
          <a:xfrm>
            <a:off x="6156176" y="1772816"/>
            <a:ext cx="2430270" cy="3240360"/>
          </a:xfrm>
          <a:prstGeom prst="rect">
            <a:avLst/>
          </a:prstGeom>
        </p:spPr>
      </p:pic>
      <p:pic>
        <p:nvPicPr>
          <p:cNvPr id="3" name="Picture 2" descr="simonking.jpg"/>
          <p:cNvPicPr>
            <a:picLocks noChangeAspect="1"/>
          </p:cNvPicPr>
          <p:nvPr/>
        </p:nvPicPr>
        <p:blipFill>
          <a:blip r:embed="rId4"/>
          <a:stretch>
            <a:fillRect/>
          </a:stretch>
        </p:blipFill>
        <p:spPr>
          <a:xfrm>
            <a:off x="539552" y="1484784"/>
            <a:ext cx="2307225" cy="26533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should public funds be used to improve access to the natural environment?</a:t>
            </a:r>
            <a:endParaRPr lang="en-GB" dirty="0"/>
          </a:p>
        </p:txBody>
      </p:sp>
      <p:sp>
        <p:nvSpPr>
          <p:cNvPr id="3" name="Content Placeholder 2"/>
          <p:cNvSpPr>
            <a:spLocks noGrp="1"/>
          </p:cNvSpPr>
          <p:nvPr>
            <p:ph idx="1"/>
          </p:nvPr>
        </p:nvSpPr>
        <p:spPr/>
        <p:txBody>
          <a:bodyPr/>
          <a:lstStyle/>
          <a:p>
            <a:pPr>
              <a:buNone/>
            </a:pPr>
            <a:endParaRPr lang="en-GB" dirty="0" smtClean="0"/>
          </a:p>
          <a:p>
            <a:r>
              <a:rPr lang="en-GB" dirty="0" smtClean="0"/>
              <a:t>It’s popular</a:t>
            </a:r>
          </a:p>
          <a:p>
            <a:endParaRPr lang="en-GB" dirty="0" smtClean="0"/>
          </a:p>
          <a:p>
            <a:r>
              <a:rPr lang="en-GB" dirty="0" smtClean="0"/>
              <a:t>Public </a:t>
            </a:r>
            <a:r>
              <a:rPr lang="en-GB" dirty="0" smtClean="0"/>
              <a:t>access and engagement with the natural environment is a public good. The economic benefits from public access are </a:t>
            </a:r>
            <a:r>
              <a:rPr lang="en-GB" dirty="0" smtClean="0"/>
              <a:t>considerable, benefits </a:t>
            </a:r>
            <a:r>
              <a:rPr lang="en-GB" dirty="0" smtClean="0"/>
              <a:t>accrue </a:t>
            </a:r>
            <a:r>
              <a:rPr lang="en-GB" dirty="0" smtClean="0"/>
              <a:t>to:</a:t>
            </a:r>
          </a:p>
          <a:p>
            <a:pPr lvl="1"/>
            <a:r>
              <a:rPr lang="en-GB" dirty="0" smtClean="0"/>
              <a:t>private </a:t>
            </a:r>
            <a:r>
              <a:rPr lang="en-GB" dirty="0" smtClean="0"/>
              <a:t>businesses, </a:t>
            </a:r>
            <a:endParaRPr lang="en-GB" dirty="0" smtClean="0"/>
          </a:p>
          <a:p>
            <a:pPr lvl="1"/>
            <a:r>
              <a:rPr lang="en-GB" dirty="0" smtClean="0"/>
              <a:t>individuals </a:t>
            </a:r>
            <a:r>
              <a:rPr lang="en-GB" dirty="0" smtClean="0"/>
              <a:t>and </a:t>
            </a:r>
            <a:endParaRPr lang="en-GB" dirty="0" smtClean="0"/>
          </a:p>
          <a:p>
            <a:pPr lvl="1"/>
            <a:r>
              <a:rPr lang="en-GB" dirty="0" smtClean="0"/>
              <a:t>the state</a:t>
            </a:r>
            <a:endParaRPr lang="en-GB" dirty="0" smtClean="0"/>
          </a:p>
          <a:p>
            <a:endParaRPr lang="en-GB"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final ideas....other sources of funding</a:t>
            </a:r>
            <a:endParaRPr lang="en-GB" dirty="0"/>
          </a:p>
        </p:txBody>
      </p:sp>
      <p:sp>
        <p:nvSpPr>
          <p:cNvPr id="3" name="Content Placeholder 2"/>
          <p:cNvSpPr>
            <a:spLocks noGrp="1"/>
          </p:cNvSpPr>
          <p:nvPr>
            <p:ph idx="1"/>
          </p:nvPr>
        </p:nvSpPr>
        <p:spPr/>
        <p:txBody>
          <a:bodyPr/>
          <a:lstStyle/>
          <a:p>
            <a:endParaRPr lang="en-GB" dirty="0" smtClean="0"/>
          </a:p>
          <a:p>
            <a:r>
              <a:rPr lang="en-GB" dirty="0" smtClean="0"/>
              <a:t>Visitor payback schemes</a:t>
            </a:r>
          </a:p>
          <a:p>
            <a:endParaRPr lang="en-GB" dirty="0" smtClean="0"/>
          </a:p>
          <a:p>
            <a:r>
              <a:rPr lang="en-GB" dirty="0" smtClean="0"/>
              <a:t>Crowd funding</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2"/>
          <p:cNvSpPr>
            <a:spLocks noGrp="1"/>
          </p:cNvSpPr>
          <p:nvPr>
            <p:ph type="title"/>
          </p:nvPr>
        </p:nvSpPr>
        <p:spPr>
          <a:xfrm>
            <a:off x="468313" y="765175"/>
            <a:ext cx="5246687" cy="706438"/>
          </a:xfrm>
        </p:spPr>
        <p:txBody>
          <a:bodyPr/>
          <a:lstStyle/>
          <a:p>
            <a:r>
              <a:rPr lang="en-GB" b="1" smtClean="0"/>
              <a:t>Next steps</a:t>
            </a:r>
          </a:p>
        </p:txBody>
      </p:sp>
      <p:sp>
        <p:nvSpPr>
          <p:cNvPr id="6147" name="Text Placeholder 3"/>
          <p:cNvSpPr>
            <a:spLocks noGrp="1"/>
          </p:cNvSpPr>
          <p:nvPr>
            <p:ph type="body" sz="half" idx="1"/>
          </p:nvPr>
        </p:nvSpPr>
        <p:spPr>
          <a:xfrm>
            <a:off x="395288" y="2565400"/>
            <a:ext cx="4464050" cy="2405063"/>
          </a:xfrm>
        </p:spPr>
        <p:txBody>
          <a:bodyPr/>
          <a:lstStyle/>
          <a:p>
            <a:pPr>
              <a:defRPr/>
            </a:pPr>
            <a:r>
              <a:rPr lang="en-GB" dirty="0" smtClean="0"/>
              <a:t>Consultation on EAFRD coming soon</a:t>
            </a:r>
          </a:p>
          <a:p>
            <a:pPr>
              <a:defRPr/>
            </a:pPr>
            <a:r>
              <a:rPr lang="en-GB" dirty="0" smtClean="0"/>
              <a:t>Providing evidence and advice to LNPs, LEPs and HWBB</a:t>
            </a:r>
            <a:endParaRPr lang="en-GB" dirty="0" smtClean="0"/>
          </a:p>
          <a:p>
            <a:pPr marL="0" indent="0">
              <a:buFontTx/>
              <a:buNone/>
              <a:defRPr/>
            </a:pPr>
            <a:endParaRPr lang="en-GB" dirty="0" smtClean="0"/>
          </a:p>
        </p:txBody>
      </p:sp>
      <p:pic>
        <p:nvPicPr>
          <p:cNvPr id="16388" name="Picture 5" descr="child with dandelion"/>
          <p:cNvPicPr>
            <a:picLocks noGrp="1" noChangeAspect="1" noChangeArrowheads="1"/>
          </p:cNvPicPr>
          <p:nvPr>
            <p:ph sz="half" idx="2"/>
          </p:nvPr>
        </p:nvPicPr>
        <p:blipFill>
          <a:blip r:embed="rId3"/>
          <a:srcRect/>
          <a:stretch>
            <a:fillRect/>
          </a:stretch>
        </p:blipFill>
        <p:spPr>
          <a:xfrm>
            <a:off x="5148263" y="2276475"/>
            <a:ext cx="3538537" cy="273685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4"/>
            <a:ext cx="6983412" cy="1007641"/>
          </a:xfrm>
        </p:spPr>
        <p:txBody>
          <a:bodyPr/>
          <a:lstStyle/>
          <a:p>
            <a:r>
              <a:rPr lang="en-GB" dirty="0" smtClean="0"/>
              <a:t>Money</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Who will be deciding how EU funds are spent in the future?</a:t>
            </a:r>
          </a:p>
          <a:p>
            <a:endParaRPr lang="en-GB" dirty="0" smtClean="0"/>
          </a:p>
          <a:p>
            <a:r>
              <a:rPr lang="en-GB" dirty="0" smtClean="0"/>
              <a:t>What </a:t>
            </a:r>
            <a:r>
              <a:rPr lang="en-GB" dirty="0" smtClean="0"/>
              <a:t>are </a:t>
            </a:r>
            <a:r>
              <a:rPr lang="en-GB" dirty="0" smtClean="0"/>
              <a:t>their </a:t>
            </a:r>
            <a:r>
              <a:rPr lang="en-GB" dirty="0" smtClean="0"/>
              <a:t>common </a:t>
            </a:r>
            <a:r>
              <a:rPr lang="en-GB" dirty="0" smtClean="0"/>
              <a:t>interests?</a:t>
            </a:r>
            <a:endParaRPr lang="en-GB" dirty="0" smtClean="0"/>
          </a:p>
          <a:p>
            <a:endParaRPr lang="en-GB" dirty="0" smtClean="0"/>
          </a:p>
          <a:p>
            <a:r>
              <a:rPr lang="en-GB" dirty="0" smtClean="0"/>
              <a:t>Where is the money? </a:t>
            </a:r>
          </a:p>
          <a:p>
            <a:endParaRPr lang="en-GB" dirty="0" smtClean="0"/>
          </a:p>
          <a:p>
            <a:r>
              <a:rPr lang="en-GB" dirty="0" smtClean="0"/>
              <a:t>What next? Tools to help....</a:t>
            </a:r>
          </a:p>
          <a:p>
            <a:endParaRPr lang="en-GB" dirty="0" smtClean="0"/>
          </a:p>
          <a:p>
            <a:endParaRPr lang="en-GB" dirty="0" smtClean="0"/>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in it for me?</a:t>
            </a:r>
            <a:endParaRPr lang="en-GB" dirty="0"/>
          </a:p>
        </p:txBody>
      </p:sp>
      <p:pic>
        <p:nvPicPr>
          <p:cNvPr id="3" name="Picture 2" descr="thebull.jpg"/>
          <p:cNvPicPr>
            <a:picLocks noChangeAspect="1"/>
          </p:cNvPicPr>
          <p:nvPr/>
        </p:nvPicPr>
        <p:blipFill>
          <a:blip r:embed="rId3"/>
          <a:stretch>
            <a:fillRect/>
          </a:stretch>
        </p:blipFill>
        <p:spPr>
          <a:xfrm>
            <a:off x="323529" y="1702772"/>
            <a:ext cx="8568952" cy="48180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Engaging with the natural environment is good for growth</a:t>
            </a:r>
            <a:endParaRPr lang="en-GB" dirty="0"/>
          </a:p>
        </p:txBody>
      </p:sp>
      <p:sp>
        <p:nvSpPr>
          <p:cNvPr id="3" name="Content Placeholder 2"/>
          <p:cNvSpPr>
            <a:spLocks noGrp="1"/>
          </p:cNvSpPr>
          <p:nvPr>
            <p:ph idx="1"/>
          </p:nvPr>
        </p:nvSpPr>
        <p:spPr/>
        <p:txBody>
          <a:bodyPr/>
          <a:lstStyle/>
          <a:p>
            <a:endParaRPr lang="en-GB" dirty="0" smtClean="0"/>
          </a:p>
          <a:p>
            <a:endParaRPr lang="en-GB" dirty="0" smtClean="0"/>
          </a:p>
          <a:p>
            <a:r>
              <a:rPr lang="en-GB" dirty="0" smtClean="0"/>
              <a:t>Spend - £20 billion</a:t>
            </a:r>
          </a:p>
          <a:p>
            <a:r>
              <a:rPr lang="en-GB" dirty="0" smtClean="0"/>
              <a:t>Those with children spend more</a:t>
            </a:r>
          </a:p>
          <a:p>
            <a:r>
              <a:rPr lang="en-GB" dirty="0" smtClean="0"/>
              <a:t>Urban dwellers spend more than country dwellers</a:t>
            </a:r>
          </a:p>
          <a:p>
            <a:r>
              <a:rPr lang="en-GB" dirty="0" smtClean="0"/>
              <a:t>Foreign tourists</a:t>
            </a:r>
          </a:p>
          <a:p>
            <a:r>
              <a:rPr lang="en-GB" dirty="0" smtClean="0"/>
              <a:t>Horse riders</a:t>
            </a:r>
          </a:p>
          <a:p>
            <a:r>
              <a:rPr lang="en-GB" dirty="0" smtClean="0"/>
              <a:t>Cyclists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 Return on Investment</a:t>
            </a:r>
            <a:endParaRPr lang="en-GB" dirty="0"/>
          </a:p>
        </p:txBody>
      </p:sp>
      <p:sp>
        <p:nvSpPr>
          <p:cNvPr id="3" name="Content Placeholder 2"/>
          <p:cNvSpPr>
            <a:spLocks noGrp="1"/>
          </p:cNvSpPr>
          <p:nvPr>
            <p:ph idx="1"/>
          </p:nvPr>
        </p:nvSpPr>
        <p:spPr/>
        <p:txBody>
          <a:bodyPr/>
          <a:lstStyle/>
          <a:p>
            <a:endParaRPr lang="en-GB" dirty="0" smtClean="0"/>
          </a:p>
          <a:p>
            <a:r>
              <a:rPr lang="en-GB" dirty="0" smtClean="0"/>
              <a:t>Wensum </a:t>
            </a:r>
            <a:r>
              <a:rPr lang="en-GB" dirty="0" smtClean="0"/>
              <a:t>Way £40K investment</a:t>
            </a:r>
          </a:p>
          <a:p>
            <a:endParaRPr lang="en-GB" dirty="0" smtClean="0"/>
          </a:p>
          <a:p>
            <a:endParaRPr lang="en-GB" dirty="0" smtClean="0"/>
          </a:p>
          <a:p>
            <a:r>
              <a:rPr lang="en-GB" dirty="0" smtClean="0"/>
              <a:t>Worth £100K pa to local businesses</a:t>
            </a:r>
          </a:p>
          <a:p>
            <a:endParaRPr lang="en-GB" dirty="0" smtClean="0"/>
          </a:p>
          <a:p>
            <a:endParaRPr lang="en-GB" dirty="0" smtClean="0"/>
          </a:p>
          <a:p>
            <a:r>
              <a:rPr lang="en-GB" dirty="0" smtClean="0"/>
              <a:t>“We are in a recession so trading in Mid Norfolk is very difficult, but there are definitely business opportunities here if you have got the facilities </a:t>
            </a:r>
            <a:r>
              <a:rPr lang="en-GB" b="1" u="sng" dirty="0" smtClean="0"/>
              <a:t>and you get the footfall</a:t>
            </a:r>
            <a:r>
              <a:rPr lang="en-GB" dirty="0" smtClean="0"/>
              <a:t>”</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in it for me?</a:t>
            </a:r>
            <a:endParaRPr lang="en-GB" dirty="0"/>
          </a:p>
        </p:txBody>
      </p:sp>
      <p:pic>
        <p:nvPicPr>
          <p:cNvPr id="7" name="Picture 6" descr="simonking.jpg"/>
          <p:cNvPicPr>
            <a:picLocks noChangeAspect="1"/>
          </p:cNvPicPr>
          <p:nvPr/>
        </p:nvPicPr>
        <p:blipFill>
          <a:blip r:embed="rId3"/>
          <a:stretch>
            <a:fillRect/>
          </a:stretch>
        </p:blipFill>
        <p:spPr>
          <a:xfrm>
            <a:off x="2555776" y="1477397"/>
            <a:ext cx="3816424" cy="438888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Visiting the natural environment means people care more</a:t>
            </a:r>
            <a:endParaRPr lang="en-GB" dirty="0"/>
          </a:p>
        </p:txBody>
      </p:sp>
      <p:sp>
        <p:nvSpPr>
          <p:cNvPr id="3" name="Content Placeholder 2"/>
          <p:cNvSpPr>
            <a:spLocks noGrp="1"/>
          </p:cNvSpPr>
          <p:nvPr>
            <p:ph idx="1"/>
          </p:nvPr>
        </p:nvSpPr>
        <p:spPr/>
        <p:txBody>
          <a:bodyPr/>
          <a:lstStyle/>
          <a:p>
            <a:r>
              <a:rPr lang="en-GB" dirty="0" smtClean="0"/>
              <a:t>The more </a:t>
            </a:r>
            <a:r>
              <a:rPr lang="en-GB" u="sng" dirty="0" smtClean="0"/>
              <a:t>frequent</a:t>
            </a:r>
            <a:r>
              <a:rPr lang="en-GB" dirty="0" smtClean="0"/>
              <a:t> people visit the natural environment, the more likely they are to appreciate it and be concerned about environmental damage</a:t>
            </a:r>
          </a:p>
          <a:p>
            <a:endParaRPr lang="en-GB" dirty="0" smtClean="0"/>
          </a:p>
          <a:p>
            <a:r>
              <a:rPr lang="en-GB" dirty="0" smtClean="0"/>
              <a:t>Frequent visitors are more likely to engage in pro-environmental behaviours</a:t>
            </a:r>
          </a:p>
          <a:p>
            <a:pPr>
              <a:buNone/>
            </a:pPr>
            <a:endParaRPr lang="en-GB" dirty="0" smtClean="0"/>
          </a:p>
          <a:p>
            <a:pPr>
              <a:buNone/>
            </a:pPr>
            <a:r>
              <a:rPr lang="en-GB" dirty="0" smtClean="0"/>
              <a:t>But</a:t>
            </a:r>
          </a:p>
          <a:p>
            <a:pPr>
              <a:buNone/>
            </a:pPr>
            <a:endParaRPr lang="en-GB" dirty="0" smtClean="0"/>
          </a:p>
          <a:p>
            <a:r>
              <a:rPr lang="en-GB" dirty="0" smtClean="0"/>
              <a:t>Children now spend less time playing in natural places than they did in previous generations</a:t>
            </a:r>
            <a:endParaRPr lang="en-GB" dirty="0" smtClean="0"/>
          </a:p>
          <a:p>
            <a:endParaRPr lang="en-GB" dirty="0" smtClean="0"/>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What’s in it for me?</a:t>
            </a:r>
            <a:endParaRPr lang="en-GB" dirty="0"/>
          </a:p>
        </p:txBody>
      </p:sp>
      <p:pic>
        <p:nvPicPr>
          <p:cNvPr id="4" name="Picture 3" descr="georgeclooney.jpg"/>
          <p:cNvPicPr>
            <a:picLocks noChangeAspect="1"/>
          </p:cNvPicPr>
          <p:nvPr/>
        </p:nvPicPr>
        <p:blipFill>
          <a:blip r:embed="rId3"/>
          <a:stretch>
            <a:fillRect/>
          </a:stretch>
        </p:blipFill>
        <p:spPr>
          <a:xfrm>
            <a:off x="2627784" y="1796819"/>
            <a:ext cx="3168352" cy="4224469"/>
          </a:xfrm>
          <a:prstGeom prst="rect">
            <a:avLst/>
          </a:prstGeom>
        </p:spPr>
      </p:pic>
    </p:spTree>
  </p:cSld>
  <p:clrMapOvr>
    <a:masterClrMapping/>
  </p:clrMapOvr>
</p:sld>
</file>

<file path=ppt/theme/theme1.xml><?xml version="1.0" encoding="utf-8"?>
<a:theme xmlns:a="http://schemas.openxmlformats.org/drawingml/2006/main" name="NaturalEngland-final[1]">
  <a:themeElements>
    <a:clrScheme name="NaturalEngland-final[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aturalEngland-final[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aturalEngland-final[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England-final[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England-final[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England-final[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England-final[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England-final[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England-final[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England-final[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England-final[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England-final[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England-final[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England-final[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NaturalEngland-final[1]</Template>
  <TotalTime>20669</TotalTime>
  <Words>1755</Words>
  <Application>Microsoft Office PowerPoint</Application>
  <PresentationFormat>On-screen Show (4:3)</PresentationFormat>
  <Paragraphs>196</Paragraphs>
  <Slides>22</Slides>
  <Notes>13</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NaturalEngland-final[1]</vt:lpstr>
      <vt:lpstr>Default Design</vt:lpstr>
      <vt:lpstr>       Future Funding Opportunities                                                        Pippa Langford    </vt:lpstr>
      <vt:lpstr>Quiz: Who or what are they?</vt:lpstr>
      <vt:lpstr>Money</vt:lpstr>
      <vt:lpstr>What’s in it for me?</vt:lpstr>
      <vt:lpstr>Engaging with the natural environment is good for growth</vt:lpstr>
      <vt:lpstr>Case study - Return on Investment</vt:lpstr>
      <vt:lpstr>What’s in it for me?</vt:lpstr>
      <vt:lpstr>Visiting the natural environment means people care more</vt:lpstr>
      <vt:lpstr>What’s in it for me?</vt:lpstr>
      <vt:lpstr>Good quality access to the natural environment is good for people’s health</vt:lpstr>
      <vt:lpstr>Barriers and solutions</vt:lpstr>
      <vt:lpstr>What funding could be available to increase footfall, hoofall, and pedal push?</vt:lpstr>
      <vt:lpstr>EU COMMON STRATEGIC FRAMEWORK FUNDS IN ENGLAND 2014-2020 Cross cutting themes</vt:lpstr>
      <vt:lpstr>Relevant themes in EAFRD</vt:lpstr>
      <vt:lpstr>Relevant themes in ERDF</vt:lpstr>
      <vt:lpstr>EAFRD paragraph 24 states:</vt:lpstr>
      <vt:lpstr>Environmental Stewardship Permissive Access - Challenges</vt:lpstr>
      <vt:lpstr>Paths for Communities - positives</vt:lpstr>
      <vt:lpstr>Paths for Communities - challenges</vt:lpstr>
      <vt:lpstr>Why should public funds be used to improve access to the natural environment?</vt:lpstr>
      <vt:lpstr>Some final ideas....other sources of funding</vt:lpstr>
      <vt:lpstr>Next steps</vt:lpstr>
    </vt:vector>
  </TitlesOfParts>
  <Company>Intelligent Health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Natural England Powerpoint template</dc:subject>
  <dc:creator>William Bird</dc:creator>
  <dc:description>Best I can do in the time</dc:description>
  <cp:lastModifiedBy>Pippa Langford</cp:lastModifiedBy>
  <cp:revision>160</cp:revision>
  <dcterms:created xsi:type="dcterms:W3CDTF">2006-12-13T09:47:55Z</dcterms:created>
  <dcterms:modified xsi:type="dcterms:W3CDTF">2013-02-26T21:37:28Z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943397207</vt:i4>
  </property>
  <property fmtid="{D5CDD505-2E9C-101B-9397-08002B2CF9AE}" pid="3" name="_NewReviewCycle">
    <vt:lpwstr/>
  </property>
  <property fmtid="{D5CDD505-2E9C-101B-9397-08002B2CF9AE}" pid="4" name="_EmailSubject">
    <vt:lpwstr>Conference timings</vt:lpwstr>
  </property>
  <property fmtid="{D5CDD505-2E9C-101B-9397-08002B2CF9AE}" pid="5" name="_AuthorEmail">
    <vt:lpwstr>Pippa.Langford@naturalengland.org.uk</vt:lpwstr>
  </property>
  <property fmtid="{D5CDD505-2E9C-101B-9397-08002B2CF9AE}" pid="6" name="_AuthorEmailDisplayName">
    <vt:lpwstr>Langford, Pippa (NE)</vt:lpwstr>
  </property>
</Properties>
</file>